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6" r:id="rId12"/>
    <p:sldId id="271" r:id="rId13"/>
    <p:sldId id="272" r:id="rId14"/>
    <p:sldId id="273" r:id="rId15"/>
    <p:sldId id="267" r:id="rId16"/>
    <p:sldId id="269" r:id="rId17"/>
    <p:sldId id="278" r:id="rId18"/>
    <p:sldId id="268" r:id="rId19"/>
    <p:sldId id="270" r:id="rId20"/>
    <p:sldId id="274" r:id="rId21"/>
    <p:sldId id="276" r:id="rId22"/>
    <p:sldId id="275" r:id="rId23"/>
    <p:sldId id="277" r:id="rId2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6736-182F-4D56-8B8C-15BE70FAA324}" type="datetimeFigureOut">
              <a:rPr lang="hr-HR" smtClean="0"/>
              <a:t>27.4.2018.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B6A3-D07C-4724-9D1D-6DAE0EEAAC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5670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6736-182F-4D56-8B8C-15BE70FAA324}" type="datetimeFigureOut">
              <a:rPr lang="hr-HR" smtClean="0"/>
              <a:t>27.4.2018.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B6A3-D07C-4724-9D1D-6DAE0EEAAC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4685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6736-182F-4D56-8B8C-15BE70FAA324}" type="datetimeFigureOut">
              <a:rPr lang="hr-HR" smtClean="0"/>
              <a:t>27.4.2018.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B6A3-D07C-4724-9D1D-6DAE0EEAACF2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9338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6736-182F-4D56-8B8C-15BE70FAA324}" type="datetimeFigureOut">
              <a:rPr lang="hr-HR" smtClean="0"/>
              <a:t>27.4.2018.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B6A3-D07C-4724-9D1D-6DAE0EEAAC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8425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6736-182F-4D56-8B8C-15BE70FAA324}" type="datetimeFigureOut">
              <a:rPr lang="hr-HR" smtClean="0"/>
              <a:t>27.4.2018.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B6A3-D07C-4724-9D1D-6DAE0EEAACF2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0703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6736-182F-4D56-8B8C-15BE70FAA324}" type="datetimeFigureOut">
              <a:rPr lang="hr-HR" smtClean="0"/>
              <a:t>27.4.2018.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B6A3-D07C-4724-9D1D-6DAE0EEAAC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294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6736-182F-4D56-8B8C-15BE70FAA324}" type="datetimeFigureOut">
              <a:rPr lang="hr-HR" smtClean="0"/>
              <a:t>27.4.2018.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B6A3-D07C-4724-9D1D-6DAE0EEAAC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095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6736-182F-4D56-8B8C-15BE70FAA324}" type="datetimeFigureOut">
              <a:rPr lang="hr-HR" smtClean="0"/>
              <a:t>27.4.2018.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B6A3-D07C-4724-9D1D-6DAE0EEAAC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3400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6736-182F-4D56-8B8C-15BE70FAA324}" type="datetimeFigureOut">
              <a:rPr lang="hr-HR" smtClean="0"/>
              <a:t>27.4.2018.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B6A3-D07C-4724-9D1D-6DAE0EEAAC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7018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6736-182F-4D56-8B8C-15BE70FAA324}" type="datetimeFigureOut">
              <a:rPr lang="hr-HR" smtClean="0"/>
              <a:t>27.4.2018.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B6A3-D07C-4724-9D1D-6DAE0EEAAC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776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6736-182F-4D56-8B8C-15BE70FAA324}" type="datetimeFigureOut">
              <a:rPr lang="hr-HR" smtClean="0"/>
              <a:t>27.4.2018.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B6A3-D07C-4724-9D1D-6DAE0EEAAC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4935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6736-182F-4D56-8B8C-15BE70FAA324}" type="datetimeFigureOut">
              <a:rPr lang="hr-HR" smtClean="0"/>
              <a:t>27.4.2018.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B6A3-D07C-4724-9D1D-6DAE0EEAAC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862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6736-182F-4D56-8B8C-15BE70FAA324}" type="datetimeFigureOut">
              <a:rPr lang="hr-HR" smtClean="0"/>
              <a:t>27.4.2018.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B6A3-D07C-4724-9D1D-6DAE0EEAAC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1676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6736-182F-4D56-8B8C-15BE70FAA324}" type="datetimeFigureOut">
              <a:rPr lang="hr-HR" smtClean="0"/>
              <a:t>27.4.2018.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B6A3-D07C-4724-9D1D-6DAE0EEAAC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4656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6736-182F-4D56-8B8C-15BE70FAA324}" type="datetimeFigureOut">
              <a:rPr lang="hr-HR" smtClean="0"/>
              <a:t>27.4.2018.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B6A3-D07C-4724-9D1D-6DAE0EEAAC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4837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6736-182F-4D56-8B8C-15BE70FAA324}" type="datetimeFigureOut">
              <a:rPr lang="hr-HR" smtClean="0"/>
              <a:t>27.4.2018.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B6A3-D07C-4724-9D1D-6DAE0EEAAC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2435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66736-182F-4D56-8B8C-15BE70FAA324}" type="datetimeFigureOut">
              <a:rPr lang="hr-HR" smtClean="0"/>
              <a:t>27.4.2018.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E02B6A3-D07C-4724-9D1D-6DAE0EEAACF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6670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1297" y="3286419"/>
            <a:ext cx="9965953" cy="1584664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 smtClean="0">
                <a:solidFill>
                  <a:schemeClr val="accent2">
                    <a:lumMod val="75000"/>
                  </a:schemeClr>
                </a:solidFill>
              </a:rPr>
              <a:t>Od žira            do hrasta  </a:t>
            </a:r>
            <a:endParaRPr lang="hr-HR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918" y="3286418"/>
            <a:ext cx="1316523" cy="1209626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2893924" y="6279938"/>
            <a:ext cx="4794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OŠ „Ivana Brlić-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ažuranić”, Slavonski Brod</a:t>
            </a:r>
            <a:endParaRPr lang="hr-HR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2362" y="3124305"/>
            <a:ext cx="1548625" cy="1331050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988875" y="1880384"/>
            <a:ext cx="89571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Projekt „ŽELIM STABLO”</a:t>
            </a:r>
            <a:endParaRPr lang="hr-HR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0124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27949" y="431074"/>
            <a:ext cx="56039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Jednu lončanicu u učionici 2.b razreda zalijevat će </a:t>
            </a:r>
            <a:r>
              <a:rPr lang="hr-HR" sz="2800" b="1" dirty="0" err="1" smtClean="0">
                <a:solidFill>
                  <a:schemeClr val="accent2">
                    <a:lumMod val="75000"/>
                  </a:schemeClr>
                </a:solidFill>
              </a:rPr>
              <a:t>micro:bit</a:t>
            </a:r>
            <a:r>
              <a:rPr lang="hr-HR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na koji je spojen set za zalijevanje i programiran da po potrebi (ovisno o vlažnosti tla) sam vrši zalijevanje</a:t>
            </a:r>
            <a:endParaRPr lang="hr-H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11" y="3376000"/>
            <a:ext cx="2651654" cy="176335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665" y="3482000"/>
            <a:ext cx="2762250" cy="165735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6126481" y="431074"/>
            <a:ext cx="41278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Drugu lončanicu u učionici biologije zalijevat će učenici po potrebi, ovisno o vlažnosti tla</a:t>
            </a:r>
            <a:endParaRPr lang="hr-H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0155" y="2220686"/>
            <a:ext cx="2360012" cy="462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5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32768" y="393133"/>
            <a:ext cx="95263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Treća lončanica je u školskom dvorištu ispod bora. </a:t>
            </a:r>
          </a:p>
          <a:p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Ovisit će o vanjskim prilikama (temperaturi, vlažnosti, svjetlosti).</a:t>
            </a:r>
            <a:endParaRPr lang="hr-H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37" y="1927587"/>
            <a:ext cx="8765178" cy="4930413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3905794" y="5316583"/>
            <a:ext cx="1802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n</a:t>
            </a:r>
            <a:r>
              <a:rPr lang="hr-HR" dirty="0" smtClean="0">
                <a:solidFill>
                  <a:schemeClr val="bg1"/>
                </a:solidFill>
              </a:rPr>
              <a:t>aša lončanica</a:t>
            </a:r>
            <a:endParaRPr lang="hr-HR" dirty="0">
              <a:solidFill>
                <a:schemeClr val="bg1"/>
              </a:solidFill>
            </a:endParaRPr>
          </a:p>
        </p:txBody>
      </p:sp>
      <p:cxnSp>
        <p:nvCxnSpPr>
          <p:cNvPr id="6" name="Ravni poveznik sa strelicom 5"/>
          <p:cNvCxnSpPr>
            <a:endCxn id="4" idx="0"/>
          </p:cNvCxnSpPr>
          <p:nvPr/>
        </p:nvCxnSpPr>
        <p:spPr>
          <a:xfrm>
            <a:off x="4637314" y="4846320"/>
            <a:ext cx="169817" cy="47026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47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6416" y="208633"/>
            <a:ext cx="9381066" cy="1127760"/>
          </a:xfrm>
        </p:spPr>
        <p:txBody>
          <a:bodyPr>
            <a:noAutofit/>
          </a:bodyPr>
          <a:lstStyle/>
          <a:p>
            <a:r>
              <a:rPr lang="hr-HR" sz="4800" b="1" dirty="0" smtClean="0"/>
              <a:t>Promatranje i praćenje klijanja</a:t>
            </a:r>
            <a:endParaRPr lang="hr-HR" sz="48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003114"/>
            <a:ext cx="9537820" cy="1985551"/>
          </a:xfrm>
        </p:spPr>
        <p:txBody>
          <a:bodyPr>
            <a:normAutofit/>
          </a:bodyPr>
          <a:lstStyle/>
          <a:p>
            <a:r>
              <a:rPr lang="hr-HR" sz="2400" dirty="0" smtClean="0">
                <a:solidFill>
                  <a:schemeClr val="accent2">
                    <a:lumMod val="75000"/>
                  </a:schemeClr>
                </a:solidFill>
              </a:rPr>
              <a:t>Naše posađene žirove pratimo i promatramo jednom tjedno</a:t>
            </a:r>
          </a:p>
          <a:p>
            <a:r>
              <a:rPr lang="hr-HR" sz="2400" dirty="0" smtClean="0">
                <a:solidFill>
                  <a:schemeClr val="accent2">
                    <a:lumMod val="75000"/>
                  </a:schemeClr>
                </a:solidFill>
              </a:rPr>
              <a:t>Mjerimo temperaturu, vlagu i visinu biljke</a:t>
            </a:r>
          </a:p>
          <a:p>
            <a:r>
              <a:rPr lang="hr-HR" sz="2400" dirty="0" smtClean="0">
                <a:solidFill>
                  <a:schemeClr val="accent2">
                    <a:lumMod val="75000"/>
                  </a:schemeClr>
                </a:solidFill>
              </a:rPr>
              <a:t>Podatke upisujemo u tablice i dnevnik praćenja</a:t>
            </a:r>
          </a:p>
          <a:p>
            <a:r>
              <a:rPr lang="hr-HR" sz="2400" dirty="0" smtClean="0">
                <a:solidFill>
                  <a:schemeClr val="accent2">
                    <a:lumMod val="75000"/>
                  </a:schemeClr>
                </a:solidFill>
              </a:rPr>
              <a:t>Slikamo mobitelima i šaljemo slike učiteljici informatike</a:t>
            </a:r>
            <a:endParaRPr lang="hr-HR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03" y="2988665"/>
            <a:ext cx="2177449" cy="386933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949" y="3219266"/>
            <a:ext cx="3874226" cy="3638734"/>
          </a:xfrm>
          <a:prstGeom prst="rect">
            <a:avLst/>
          </a:prstGeom>
        </p:spPr>
      </p:pic>
      <p:sp>
        <p:nvSpPr>
          <p:cNvPr id="11" name="Elipsasti oblačić 10"/>
          <p:cNvSpPr/>
          <p:nvPr/>
        </p:nvSpPr>
        <p:spPr>
          <a:xfrm>
            <a:off x="5202829" y="3084965"/>
            <a:ext cx="1931426" cy="886144"/>
          </a:xfrm>
          <a:prstGeom prst="wedgeEllipseCallout">
            <a:avLst>
              <a:gd name="adj1" fmla="val 44861"/>
              <a:gd name="adj2" fmla="val 915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400" dirty="0" smtClean="0">
                <a:solidFill>
                  <a:schemeClr val="tx1"/>
                </a:solidFill>
              </a:rPr>
              <a:t>Gle, čuda!..</a:t>
            </a:r>
          </a:p>
          <a:p>
            <a:r>
              <a:rPr lang="hr-HR" sz="1400" dirty="0" smtClean="0">
                <a:solidFill>
                  <a:schemeClr val="tx1"/>
                </a:solidFill>
              </a:rPr>
              <a:t>Niknula </a:t>
            </a:r>
            <a:r>
              <a:rPr lang="hr-HR" sz="1400" dirty="0">
                <a:solidFill>
                  <a:schemeClr val="tx1"/>
                </a:solidFill>
              </a:rPr>
              <a:t>2 mala hrastića</a:t>
            </a:r>
          </a:p>
        </p:txBody>
      </p:sp>
      <p:sp>
        <p:nvSpPr>
          <p:cNvPr id="12" name="Elipsasti oblačić 11"/>
          <p:cNvSpPr/>
          <p:nvPr/>
        </p:nvSpPr>
        <p:spPr>
          <a:xfrm>
            <a:off x="8851175" y="3122966"/>
            <a:ext cx="1998617" cy="901337"/>
          </a:xfrm>
          <a:prstGeom prst="wedgeEllipseCallout">
            <a:avLst>
              <a:gd name="adj1" fmla="val -80964"/>
              <a:gd name="adj2" fmla="val 842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 smtClean="0">
                <a:solidFill>
                  <a:schemeClr val="tx1"/>
                </a:solidFill>
              </a:rPr>
              <a:t>Dobro, dobro zalijeva taj naš </a:t>
            </a:r>
            <a:r>
              <a:rPr lang="hr-HR" sz="1400" dirty="0" err="1" smtClean="0">
                <a:solidFill>
                  <a:schemeClr val="tx1"/>
                </a:solidFill>
              </a:rPr>
              <a:t>micro:bit</a:t>
            </a:r>
            <a:r>
              <a:rPr lang="hr-HR" sz="1400" dirty="0" smtClean="0">
                <a:solidFill>
                  <a:schemeClr val="tx1"/>
                </a:solidFill>
              </a:rPr>
              <a:t>!</a:t>
            </a:r>
            <a:endParaRPr lang="hr-HR" sz="1400" dirty="0">
              <a:solidFill>
                <a:schemeClr val="tx1"/>
              </a:solidFill>
            </a:endParaRPr>
          </a:p>
        </p:txBody>
      </p:sp>
      <p:sp>
        <p:nvSpPr>
          <p:cNvPr id="13" name="Elipsasti oblačić 12"/>
          <p:cNvSpPr/>
          <p:nvPr/>
        </p:nvSpPr>
        <p:spPr>
          <a:xfrm>
            <a:off x="2834640" y="2954092"/>
            <a:ext cx="2142309" cy="1239086"/>
          </a:xfrm>
          <a:prstGeom prst="wedgeEllipseCallout">
            <a:avLst>
              <a:gd name="adj1" fmla="val -76227"/>
              <a:gd name="adj2" fmla="val 1002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400" dirty="0" smtClean="0">
                <a:solidFill>
                  <a:schemeClr val="tx1"/>
                </a:solidFill>
              </a:rPr>
              <a:t>Evo me…ja sam klica iz učionice biologije</a:t>
            </a:r>
            <a:endParaRPr lang="hr-H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7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6422" y="230777"/>
            <a:ext cx="8212274" cy="1101634"/>
          </a:xfrm>
        </p:spPr>
        <p:txBody>
          <a:bodyPr>
            <a:normAutofit/>
          </a:bodyPr>
          <a:lstStyle/>
          <a:p>
            <a:r>
              <a:rPr lang="hr-HR" sz="4800" b="1" dirty="0" smtClean="0"/>
              <a:t>Hrast zalijevan </a:t>
            </a:r>
            <a:r>
              <a:rPr lang="hr-HR" sz="4800" b="1" dirty="0" err="1" smtClean="0"/>
              <a:t>micro:bitom</a:t>
            </a:r>
            <a:endParaRPr lang="hr-HR" sz="4800" b="1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902" y="0"/>
            <a:ext cx="2086109" cy="277930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8" y="2106208"/>
            <a:ext cx="5558924" cy="335715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325" y="3040471"/>
            <a:ext cx="5083393" cy="3817529"/>
          </a:xfrm>
          <a:prstGeom prst="rect">
            <a:avLst/>
          </a:prstGeom>
        </p:spPr>
      </p:pic>
      <p:sp>
        <p:nvSpPr>
          <p:cNvPr id="8" name="Elipsasti oblačić 7"/>
          <p:cNvSpPr/>
          <p:nvPr/>
        </p:nvSpPr>
        <p:spPr>
          <a:xfrm>
            <a:off x="10254343" y="0"/>
            <a:ext cx="1267097" cy="781594"/>
          </a:xfrm>
          <a:prstGeom prst="wedgeEllipseCallout">
            <a:avLst>
              <a:gd name="adj1" fmla="val -74441"/>
              <a:gd name="adj2" fmla="val 508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 smtClean="0">
                <a:solidFill>
                  <a:schemeClr val="tx1"/>
                </a:solidFill>
              </a:rPr>
              <a:t>Rastemo sve brže i brže.</a:t>
            </a:r>
            <a:endParaRPr lang="hr-HR" sz="1400" dirty="0">
              <a:solidFill>
                <a:schemeClr val="tx1"/>
              </a:solidFill>
            </a:endParaRPr>
          </a:p>
        </p:txBody>
      </p:sp>
      <p:sp>
        <p:nvSpPr>
          <p:cNvPr id="9" name="Elipsasti oblačić 8"/>
          <p:cNvSpPr/>
          <p:nvPr/>
        </p:nvSpPr>
        <p:spPr>
          <a:xfrm>
            <a:off x="2312126" y="1164593"/>
            <a:ext cx="3822301" cy="1186721"/>
          </a:xfrm>
          <a:prstGeom prst="wedgeEllipseCallout">
            <a:avLst>
              <a:gd name="adj1" fmla="val -46759"/>
              <a:gd name="adj2" fmla="val 45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 smtClean="0">
                <a:solidFill>
                  <a:schemeClr val="tx1"/>
                </a:solidFill>
              </a:rPr>
              <a:t>Meni ovaj </a:t>
            </a:r>
            <a:r>
              <a:rPr lang="hr-HR" sz="1400" dirty="0" err="1" smtClean="0">
                <a:solidFill>
                  <a:schemeClr val="tx1"/>
                </a:solidFill>
              </a:rPr>
              <a:t>micro:bit</a:t>
            </a:r>
            <a:r>
              <a:rPr lang="hr-HR" sz="1400" dirty="0" smtClean="0">
                <a:solidFill>
                  <a:schemeClr val="tx1"/>
                </a:solidFill>
              </a:rPr>
              <a:t> čini čuda…pa pogledajte</a:t>
            </a:r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sz="1400" dirty="0" smtClean="0">
                <a:solidFill>
                  <a:schemeClr val="tx1"/>
                </a:solidFill>
              </a:rPr>
              <a:t>koliko sam narastao…visok sam 15 cm!</a:t>
            </a:r>
            <a:endParaRPr lang="hr-HR" sz="1400" dirty="0">
              <a:solidFill>
                <a:schemeClr val="tx1"/>
              </a:solidFill>
            </a:endParaRPr>
          </a:p>
        </p:txBody>
      </p:sp>
      <p:sp>
        <p:nvSpPr>
          <p:cNvPr id="12" name="Elipsasti oblačić 11"/>
          <p:cNvSpPr/>
          <p:nvPr/>
        </p:nvSpPr>
        <p:spPr>
          <a:xfrm>
            <a:off x="4258492" y="5975730"/>
            <a:ext cx="2403566" cy="777768"/>
          </a:xfrm>
          <a:prstGeom prst="wedgeEllipseCallout">
            <a:avLst>
              <a:gd name="adj1" fmla="val 61681"/>
              <a:gd name="adj2" fmla="val -1356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 smtClean="0">
                <a:solidFill>
                  <a:schemeClr val="tx1"/>
                </a:solidFill>
              </a:rPr>
              <a:t>Ako me ne vidite,  ovdje sam…imam 5 cm.</a:t>
            </a:r>
            <a:endParaRPr lang="hr-HR" sz="1400" dirty="0">
              <a:solidFill>
                <a:schemeClr val="tx1"/>
              </a:solidFill>
            </a:endParaRPr>
          </a:p>
        </p:txBody>
      </p:sp>
      <p:grpSp>
        <p:nvGrpSpPr>
          <p:cNvPr id="16" name="Grupa 15"/>
          <p:cNvGrpSpPr/>
          <p:nvPr/>
        </p:nvGrpSpPr>
        <p:grpSpPr>
          <a:xfrm>
            <a:off x="1567543" y="5463362"/>
            <a:ext cx="2550846" cy="1094192"/>
            <a:chOff x="1567543" y="5463362"/>
            <a:chExt cx="2550846" cy="1094192"/>
          </a:xfrm>
        </p:grpSpPr>
        <p:sp>
          <p:nvSpPr>
            <p:cNvPr id="10" name="Elipsasti oblačić 9"/>
            <p:cNvSpPr/>
            <p:nvPr/>
          </p:nvSpPr>
          <p:spPr>
            <a:xfrm>
              <a:off x="1567543" y="5463362"/>
              <a:ext cx="2550846" cy="1094192"/>
            </a:xfrm>
            <a:prstGeom prst="wedgeEllipseCallout">
              <a:avLst>
                <a:gd name="adj1" fmla="val -41789"/>
                <a:gd name="adj2" fmla="val -19620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dirty="0" smtClean="0">
                  <a:solidFill>
                    <a:schemeClr val="tx1"/>
                  </a:solidFill>
                </a:rPr>
                <a:t>A što je sa mnom, zašto sam ja tako mali? Samo 2 cm! </a:t>
              </a:r>
              <a:endParaRPr lang="hr-HR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Nasmiješeno lice 12"/>
            <p:cNvSpPr/>
            <p:nvPr/>
          </p:nvSpPr>
          <p:spPr>
            <a:xfrm>
              <a:off x="3553098" y="5975730"/>
              <a:ext cx="365759" cy="397890"/>
            </a:xfrm>
            <a:prstGeom prst="smileyFace">
              <a:avLst>
                <a:gd name="adj" fmla="val -4653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15" name="Grupa 14"/>
          <p:cNvGrpSpPr/>
          <p:nvPr/>
        </p:nvGrpSpPr>
        <p:grpSpPr>
          <a:xfrm>
            <a:off x="8718902" y="3061340"/>
            <a:ext cx="2541698" cy="1446890"/>
            <a:chOff x="8536020" y="3040470"/>
            <a:chExt cx="2541698" cy="1446890"/>
          </a:xfrm>
        </p:grpSpPr>
        <p:sp>
          <p:nvSpPr>
            <p:cNvPr id="11" name="Elipsasti oblačić 10"/>
            <p:cNvSpPr/>
            <p:nvPr/>
          </p:nvSpPr>
          <p:spPr>
            <a:xfrm>
              <a:off x="8536020" y="3040470"/>
              <a:ext cx="2541698" cy="1446890"/>
            </a:xfrm>
            <a:prstGeom prst="wedgeEllipseCallout">
              <a:avLst>
                <a:gd name="adj1" fmla="val -113586"/>
                <a:gd name="adj2" fmla="val 475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dirty="0" smtClean="0">
                  <a:solidFill>
                    <a:schemeClr val="tx1"/>
                  </a:solidFill>
                </a:rPr>
                <a:t>Vidite dobio sam još 3 nova lista…sada imam čak 21 cm!</a:t>
              </a:r>
            </a:p>
            <a:p>
              <a:pPr algn="ctr"/>
              <a:endParaRPr lang="hr-HR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Nasmiješeno lice 13"/>
            <p:cNvSpPr/>
            <p:nvPr/>
          </p:nvSpPr>
          <p:spPr>
            <a:xfrm>
              <a:off x="8716120" y="3714378"/>
              <a:ext cx="378823" cy="437874"/>
            </a:xfrm>
            <a:prstGeom prst="smileyFace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127160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3289" y="283028"/>
            <a:ext cx="9524757" cy="1180012"/>
          </a:xfrm>
        </p:spPr>
        <p:txBody>
          <a:bodyPr>
            <a:noAutofit/>
          </a:bodyPr>
          <a:lstStyle/>
          <a:p>
            <a:r>
              <a:rPr lang="hr-HR" sz="4800" b="1" dirty="0" smtClean="0"/>
              <a:t>Hrast kojeg su zalijevali učenici</a:t>
            </a:r>
            <a:endParaRPr lang="hr-HR" sz="4800" b="1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047" y="0"/>
            <a:ext cx="2453954" cy="3881437"/>
          </a:xfrm>
        </p:spPr>
      </p:pic>
      <p:sp>
        <p:nvSpPr>
          <p:cNvPr id="5" name="Elipsasti oblačić 4"/>
          <p:cNvSpPr/>
          <p:nvPr/>
        </p:nvSpPr>
        <p:spPr>
          <a:xfrm>
            <a:off x="7842069" y="1085101"/>
            <a:ext cx="2246812" cy="1049383"/>
          </a:xfrm>
          <a:prstGeom prst="wedgeEllipseCallout">
            <a:avLst>
              <a:gd name="adj1" fmla="val 78004"/>
              <a:gd name="adj2" fmla="val -321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 smtClean="0">
                <a:solidFill>
                  <a:schemeClr val="tx1"/>
                </a:solidFill>
              </a:rPr>
              <a:t>Evo me, rastem i ja…ali nemam društvo… rastem sam!</a:t>
            </a:r>
            <a:endParaRPr lang="hr-HR" sz="1400" dirty="0">
              <a:solidFill>
                <a:schemeClr val="tx1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3540"/>
            <a:ext cx="2928784" cy="520446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757" y="1302507"/>
            <a:ext cx="3093688" cy="5555493"/>
          </a:xfrm>
          <a:prstGeom prst="rect">
            <a:avLst/>
          </a:prstGeom>
        </p:spPr>
      </p:pic>
      <p:sp>
        <p:nvSpPr>
          <p:cNvPr id="8" name="Elipsasti oblačić 7"/>
          <p:cNvSpPr/>
          <p:nvPr/>
        </p:nvSpPr>
        <p:spPr>
          <a:xfrm>
            <a:off x="7176524" y="4051406"/>
            <a:ext cx="2219894" cy="1465761"/>
          </a:xfrm>
          <a:prstGeom prst="wedgeEllipseCallout">
            <a:avLst>
              <a:gd name="adj1" fmla="val -103215"/>
              <a:gd name="adj2" fmla="val -56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 smtClean="0">
                <a:solidFill>
                  <a:schemeClr val="tx1"/>
                </a:solidFill>
              </a:rPr>
              <a:t>Dobio sam još jedan novi list…sada imam 18 cm!</a:t>
            </a:r>
            <a:endParaRPr lang="hr-HR" sz="1400" dirty="0">
              <a:solidFill>
                <a:schemeClr val="tx1"/>
              </a:solidFill>
            </a:endParaRPr>
          </a:p>
        </p:txBody>
      </p:sp>
      <p:sp>
        <p:nvSpPr>
          <p:cNvPr id="9" name="Elipsasti oblačić 8"/>
          <p:cNvSpPr/>
          <p:nvPr/>
        </p:nvSpPr>
        <p:spPr>
          <a:xfrm>
            <a:off x="1104521" y="1609792"/>
            <a:ext cx="2965268" cy="1569463"/>
          </a:xfrm>
          <a:prstGeom prst="wedgeEllipseCallout">
            <a:avLst>
              <a:gd name="adj1" fmla="val -41538"/>
              <a:gd name="adj2" fmla="val 883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 smtClean="0">
                <a:solidFill>
                  <a:schemeClr val="tx1"/>
                </a:solidFill>
              </a:rPr>
              <a:t>Moje društvo su učenici koji mi pomažu da ovako brzo rastem…redovito me zalijevaju, znaju da je  voda bitna za moj rast.</a:t>
            </a:r>
            <a:endParaRPr lang="hr-H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26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7882" y="224809"/>
            <a:ext cx="9668449" cy="956502"/>
          </a:xfrm>
        </p:spPr>
        <p:txBody>
          <a:bodyPr>
            <a:noAutofit/>
          </a:bodyPr>
          <a:lstStyle/>
          <a:p>
            <a:r>
              <a:rPr lang="hr-HR" sz="4800" b="1" dirty="0" smtClean="0"/>
              <a:t>Aktivnosti na satima informatike </a:t>
            </a:r>
            <a:endParaRPr lang="hr-HR" sz="48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7882" y="1181311"/>
            <a:ext cx="9807965" cy="1810083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Učenici 6. razreda u sklopu nastave informatike istražuju i prikupljaju podatke o hrastu te prave prezentaciju vezanu za zadani projekt „Želim stablo” </a:t>
            </a:r>
            <a:endParaRPr lang="hr-H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343" y="2694545"/>
            <a:ext cx="3004966" cy="369678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970" y="2694544"/>
            <a:ext cx="2776216" cy="369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2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444" y="178526"/>
            <a:ext cx="10413030" cy="1101634"/>
          </a:xfrm>
        </p:spPr>
        <p:txBody>
          <a:bodyPr>
            <a:noAutofit/>
          </a:bodyPr>
          <a:lstStyle/>
          <a:p>
            <a:r>
              <a:rPr lang="hr-HR" sz="4800" b="1" dirty="0" smtClean="0"/>
              <a:t>Prikaz i obrada dobivenih podataka</a:t>
            </a:r>
            <a:endParaRPr lang="hr-HR" sz="48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18106" y="1120205"/>
            <a:ext cx="9929706" cy="2061145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Prikupljene podatke učenici 7. razreda u sklopu nastave informatike upisuju u MS Excel-ove tablice i na osnovu toga prave različite grafičke prikaze</a:t>
            </a:r>
          </a:p>
          <a:p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Najbolje se uči iz stvarnih primjera</a:t>
            </a:r>
            <a:endParaRPr lang="hr-H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785" y="3188264"/>
            <a:ext cx="2761092" cy="367665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1350"/>
            <a:ext cx="2755900" cy="3669736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92" y="4624190"/>
            <a:ext cx="3891408" cy="223381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217" y="2221839"/>
            <a:ext cx="4028302" cy="228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9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735" y="0"/>
            <a:ext cx="5239265" cy="294708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714"/>
            <a:ext cx="5155056" cy="2899719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122" y="4547286"/>
            <a:ext cx="3939878" cy="2310714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562" y="2947087"/>
            <a:ext cx="3748560" cy="210837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16626"/>
            <a:ext cx="4518412" cy="254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6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413657"/>
            <a:ext cx="8596668" cy="1320800"/>
          </a:xfrm>
        </p:spPr>
        <p:txBody>
          <a:bodyPr>
            <a:normAutofit/>
          </a:bodyPr>
          <a:lstStyle/>
          <a:p>
            <a:r>
              <a:rPr lang="hr-HR" sz="4800" b="1" dirty="0" smtClean="0"/>
              <a:t>Na satu prirode i biologije</a:t>
            </a:r>
            <a:endParaRPr lang="hr-HR" sz="48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734457"/>
            <a:ext cx="8596668" cy="3880773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Učenici su upoznati s vrstama hrasta u Slavoniji, njihovim karakteristikama i prilagodbama</a:t>
            </a:r>
          </a:p>
          <a:p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Istražuju ljekovita svojstva kore hrasta</a:t>
            </a:r>
          </a:p>
          <a:p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Razgovaraju o nutritivnim vrijednostima ploda žira</a:t>
            </a:r>
            <a:endParaRPr lang="hr-H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862" y="4629422"/>
            <a:ext cx="2724150" cy="16764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642" y="4486547"/>
            <a:ext cx="2333625" cy="196215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422" y="4486547"/>
            <a:ext cx="2723466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7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8145" y="238897"/>
            <a:ext cx="8596668" cy="1320800"/>
          </a:xfrm>
        </p:spPr>
        <p:txBody>
          <a:bodyPr>
            <a:normAutofit/>
          </a:bodyPr>
          <a:lstStyle/>
          <a:p>
            <a:r>
              <a:rPr lang="hr-HR" sz="4800" b="1" dirty="0" smtClean="0"/>
              <a:t>Pravimo stablo</a:t>
            </a:r>
            <a:endParaRPr lang="hr-HR" sz="48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46260" y="1141686"/>
            <a:ext cx="9293156" cy="1741557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Učenici 2.b razreda s učiteljicom u stablo upisuju svoje ideje i razmišljanja o projektu koji smo provodili</a:t>
            </a:r>
          </a:p>
          <a:p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Stablo ukrašavaju i svojim slikama</a:t>
            </a:r>
            <a:endParaRPr lang="hr-H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" y="3095897"/>
            <a:ext cx="2794801" cy="376210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398" y="2148978"/>
            <a:ext cx="2649979" cy="470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1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718456"/>
            <a:ext cx="8596668" cy="1211943"/>
          </a:xfrm>
        </p:spPr>
        <p:txBody>
          <a:bodyPr>
            <a:normAutofit/>
          </a:bodyPr>
          <a:lstStyle/>
          <a:p>
            <a:pPr algn="ctr"/>
            <a:r>
              <a:rPr lang="hr-HR" sz="4800" b="1" dirty="0" smtClean="0"/>
              <a:t>…o projektu</a:t>
            </a:r>
            <a:endParaRPr lang="hr-HR" sz="48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68774" y="2245066"/>
            <a:ext cx="8897740" cy="3880773"/>
          </a:xfrm>
        </p:spPr>
        <p:txBody>
          <a:bodyPr>
            <a:noAutofit/>
          </a:bodyPr>
          <a:lstStyle/>
          <a:p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Odlučili smo prijaviti se na natječaj izdavačke kuće Profil </a:t>
            </a:r>
            <a:r>
              <a:rPr lang="hr-HR" sz="2800" dirty="0" err="1" smtClean="0">
                <a:solidFill>
                  <a:schemeClr val="accent2">
                    <a:lumMod val="75000"/>
                  </a:schemeClr>
                </a:solidFill>
              </a:rPr>
              <a:t>Klett</a:t>
            </a:r>
            <a:endParaRPr lang="hr-H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Prošli smo na natječaju za projekt u koji je ušlo 100 škola iz cijele Hrvatske</a:t>
            </a:r>
          </a:p>
          <a:p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Projekt smo provodili od veljače do sredine travnja</a:t>
            </a:r>
          </a:p>
          <a:p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Svrha projekta je poticanje i primjena znanja iz STEM područja pri uzgoju biljaka</a:t>
            </a:r>
            <a:endParaRPr lang="hr-H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32" y="294934"/>
            <a:ext cx="2183432" cy="163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02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009" y="217714"/>
            <a:ext cx="9433317" cy="1101635"/>
          </a:xfrm>
        </p:spPr>
        <p:txBody>
          <a:bodyPr>
            <a:noAutofit/>
          </a:bodyPr>
          <a:lstStyle/>
          <a:p>
            <a:r>
              <a:rPr lang="hr-HR" sz="4800" b="1" dirty="0" smtClean="0"/>
              <a:t>Naši zaključci na kraju projekta</a:t>
            </a:r>
            <a:endParaRPr lang="hr-HR" sz="48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70199" y="1128624"/>
            <a:ext cx="9740452" cy="5455056"/>
          </a:xfrm>
        </p:spPr>
        <p:txBody>
          <a:bodyPr>
            <a:noAutofit/>
          </a:bodyPr>
          <a:lstStyle/>
          <a:p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Vidjeli smo i dokazali da </a:t>
            </a:r>
            <a:r>
              <a:rPr lang="hr-HR" sz="2800" b="1" dirty="0" smtClean="0">
                <a:solidFill>
                  <a:schemeClr val="accent2">
                    <a:lumMod val="75000"/>
                  </a:schemeClr>
                </a:solidFill>
              </a:rPr>
              <a:t>temperatura</a:t>
            </a:r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800" b="1" dirty="0" smtClean="0">
                <a:solidFill>
                  <a:schemeClr val="accent2">
                    <a:lumMod val="75000"/>
                  </a:schemeClr>
                </a:solidFill>
              </a:rPr>
              <a:t>zraka</a:t>
            </a:r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 i </a:t>
            </a:r>
            <a:r>
              <a:rPr lang="hr-HR" sz="2800" b="1" dirty="0" smtClean="0">
                <a:solidFill>
                  <a:schemeClr val="accent2">
                    <a:lumMod val="75000"/>
                  </a:schemeClr>
                </a:solidFill>
              </a:rPr>
              <a:t>vlažnost</a:t>
            </a:r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800" b="1" dirty="0" smtClean="0">
                <a:solidFill>
                  <a:schemeClr val="accent2">
                    <a:lumMod val="75000"/>
                  </a:schemeClr>
                </a:solidFill>
              </a:rPr>
              <a:t>tla</a:t>
            </a:r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 imaju veliki utjecaj na </a:t>
            </a:r>
            <a:r>
              <a:rPr lang="hr-HR" sz="2800" b="1" dirty="0" smtClean="0">
                <a:solidFill>
                  <a:schemeClr val="accent2">
                    <a:lumMod val="75000"/>
                  </a:schemeClr>
                </a:solidFill>
              </a:rPr>
              <a:t>klijanje</a:t>
            </a:r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 i </a:t>
            </a:r>
            <a:r>
              <a:rPr lang="hr-HR" sz="2800" b="1" dirty="0" smtClean="0">
                <a:solidFill>
                  <a:schemeClr val="accent2">
                    <a:lumMod val="75000"/>
                  </a:schemeClr>
                </a:solidFill>
              </a:rPr>
              <a:t>rast</a:t>
            </a:r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 biljki</a:t>
            </a:r>
          </a:p>
          <a:p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Hrast, zalijevan </a:t>
            </a:r>
            <a:r>
              <a:rPr lang="hr-HR" sz="2800" dirty="0" err="1" smtClean="0">
                <a:solidFill>
                  <a:schemeClr val="accent2">
                    <a:lumMod val="75000"/>
                  </a:schemeClr>
                </a:solidFill>
              </a:rPr>
              <a:t>micro:bitom</a:t>
            </a:r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, malo je bolje napredovao od onoga kojeg su zalijevali učenici</a:t>
            </a:r>
          </a:p>
          <a:p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U početku je čak malo brže napredovao hrast o kojem su brinuli učenici</a:t>
            </a:r>
          </a:p>
          <a:p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Malo kasnije vodstvo preuzima onaj za koji se brine </a:t>
            </a:r>
            <a:r>
              <a:rPr lang="hr-HR" sz="2800" dirty="0" err="1" smtClean="0">
                <a:solidFill>
                  <a:schemeClr val="accent2">
                    <a:lumMod val="75000"/>
                  </a:schemeClr>
                </a:solidFill>
              </a:rPr>
              <a:t>micro:bit</a:t>
            </a:r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…on je NAŠ POBJEDNIK</a:t>
            </a:r>
          </a:p>
          <a:p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Žir u dvorištu nažalost nije proklijao (vani je bilo puno vlage, sigurno je strunuo)</a:t>
            </a:r>
            <a:endParaRPr lang="hr-H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86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137" y="118430"/>
            <a:ext cx="8895179" cy="1558834"/>
          </a:xfrm>
        </p:spPr>
        <p:txBody>
          <a:bodyPr>
            <a:noAutofit/>
          </a:bodyPr>
          <a:lstStyle/>
          <a:p>
            <a:r>
              <a:rPr lang="hr-HR" sz="4800" b="1" dirty="0" smtClean="0"/>
              <a:t>A naši mali hrastići, sigurno se pitate, što će bit s njima?</a:t>
            </a:r>
            <a:endParaRPr lang="hr-HR" sz="48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5942" y="1795694"/>
            <a:ext cx="8334103" cy="2789369"/>
          </a:xfrm>
        </p:spPr>
        <p:txBody>
          <a:bodyPr>
            <a:noAutofit/>
          </a:bodyPr>
          <a:lstStyle/>
          <a:p>
            <a:r>
              <a:rPr lang="hr-HR" sz="2200" dirty="0" smtClean="0">
                <a:solidFill>
                  <a:schemeClr val="accent2">
                    <a:lumMod val="75000"/>
                  </a:schemeClr>
                </a:solidFill>
              </a:rPr>
              <a:t>Nastavit ćemo se i dalje brinuti o njima</a:t>
            </a:r>
          </a:p>
          <a:p>
            <a:r>
              <a:rPr lang="hr-HR" sz="2200" dirty="0" smtClean="0">
                <a:solidFill>
                  <a:schemeClr val="accent2">
                    <a:lumMod val="75000"/>
                  </a:schemeClr>
                </a:solidFill>
              </a:rPr>
              <a:t>Kada još malo narastu i ojačaju, posadit ćemo ih u blizini školskog dvorišta jer to smo obećali ovim našim projektom</a:t>
            </a:r>
          </a:p>
          <a:p>
            <a:r>
              <a:rPr lang="hr-HR" sz="2200" dirty="0" smtClean="0">
                <a:solidFill>
                  <a:schemeClr val="accent2">
                    <a:lumMod val="75000"/>
                  </a:schemeClr>
                </a:solidFill>
              </a:rPr>
              <a:t>Bilo bi nam drago da nastave rasti u blizini lijepe „Šarene škole” pa da likovi iz Ivaninih bajki zajedno s budućim učenicima brinu o </a:t>
            </a:r>
            <a:r>
              <a:rPr lang="hr-HR" sz="2400" dirty="0" smtClean="0">
                <a:solidFill>
                  <a:schemeClr val="accent2">
                    <a:lumMod val="75000"/>
                  </a:schemeClr>
                </a:solidFill>
              </a:rPr>
              <a:t>našim </a:t>
            </a:r>
            <a:r>
              <a:rPr lang="hr-HR" sz="2400" b="1" dirty="0" smtClean="0">
                <a:solidFill>
                  <a:schemeClr val="accent2">
                    <a:lumMod val="75000"/>
                  </a:schemeClr>
                </a:solidFill>
              </a:rPr>
              <a:t>hrastovima</a:t>
            </a:r>
            <a:endParaRPr lang="hr-H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http://os-ibmazuranic-sb.skole.hr/upload/os-ibmazuranic-sb/images/multistatic/24/Image/P1010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819" y="3944983"/>
            <a:ext cx="4164181" cy="291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os-ibmazuranic-sb.skole.hr/upload/os-ibmazuranic-sb/images/headers/Image/%C5%A1arena%20%C5%A1kola/naslovn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332" y="4643726"/>
            <a:ext cx="4428529" cy="221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8767"/>
            <a:ext cx="3127375" cy="230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5894" y="361406"/>
            <a:ext cx="8596668" cy="997131"/>
          </a:xfrm>
        </p:spPr>
        <p:txBody>
          <a:bodyPr>
            <a:normAutofit/>
          </a:bodyPr>
          <a:lstStyle/>
          <a:p>
            <a:r>
              <a:rPr lang="hr-HR" sz="4800" b="1" dirty="0" smtClean="0"/>
              <a:t>Nešto za kraj…</a:t>
            </a:r>
            <a:endParaRPr lang="hr-HR" sz="48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85894" y="1632857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Bilo je lijepo i zabavno dok je projekt trajao</a:t>
            </a:r>
          </a:p>
          <a:p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Razvijali smo međupredmetnu povezanost</a:t>
            </a:r>
          </a:p>
          <a:p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Primjenjivali smo znanje iz STEM područja prilikom uzgoja biljaka</a:t>
            </a:r>
          </a:p>
          <a:p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Znanje smo usvajali promatrajući i sami donosili zaključke</a:t>
            </a:r>
          </a:p>
          <a:p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Zahvaljujemo izdavačkoj kući Profil </a:t>
            </a:r>
            <a:r>
              <a:rPr lang="hr-HR" sz="2800" dirty="0" err="1" smtClean="0">
                <a:solidFill>
                  <a:schemeClr val="accent2">
                    <a:lumMod val="75000"/>
                  </a:schemeClr>
                </a:solidFill>
              </a:rPr>
              <a:t>Klett</a:t>
            </a:r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 što nam je omogućila sudjelovanje u ovom projektu</a:t>
            </a:r>
          </a:p>
          <a:p>
            <a:endParaRPr lang="hr-H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0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839024" y="1876425"/>
            <a:ext cx="7220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Toliko od nas za sada!</a:t>
            </a:r>
            <a:endParaRPr lang="hr-H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Picture 4" descr="Slikovni rezultat za emotik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83" y="0"/>
            <a:ext cx="2438400" cy="1876425"/>
          </a:xfrm>
          <a:prstGeom prst="rect">
            <a:avLst/>
          </a:prstGeom>
          <a:noFill/>
          <a:effectLst>
            <a:glow>
              <a:schemeClr val="accent6">
                <a:lumMod val="60000"/>
                <a:lumOff val="40000"/>
                <a:alpha val="1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4"/>
          <p:cNvSpPr/>
          <p:nvPr/>
        </p:nvSpPr>
        <p:spPr>
          <a:xfrm>
            <a:off x="539932" y="3752850"/>
            <a:ext cx="8739051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Pozdrav od učenika koji su sudjelovali u projektu i</a:t>
            </a:r>
          </a:p>
          <a:p>
            <a:r>
              <a:rPr lang="hr-H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            njihovih učiteljica: </a:t>
            </a:r>
          </a:p>
          <a:p>
            <a:r>
              <a:rPr lang="hr-HR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                                            Ivone Matić, </a:t>
            </a:r>
          </a:p>
          <a:p>
            <a:r>
              <a:rPr lang="hr-HR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                                            Ivane </a:t>
            </a:r>
            <a:r>
              <a:rPr lang="hr-HR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Bešlić</a:t>
            </a:r>
            <a:r>
              <a:rPr lang="hr-HR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i </a:t>
            </a:r>
          </a:p>
          <a:p>
            <a:pPr algn="r"/>
            <a:r>
              <a:rPr lang="hr-H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                         Edite Kovačević </a:t>
            </a:r>
            <a:r>
              <a:rPr lang="hr-HR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Orešić</a:t>
            </a:r>
            <a:endParaRPr lang="hr-HR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0349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421890"/>
            <a:ext cx="8596668" cy="1028476"/>
          </a:xfrm>
        </p:spPr>
        <p:txBody>
          <a:bodyPr>
            <a:normAutofit/>
          </a:bodyPr>
          <a:lstStyle/>
          <a:p>
            <a:r>
              <a:rPr lang="hr-HR" sz="4800" b="1" dirty="0" smtClean="0"/>
              <a:t>Sudionici projekta:</a:t>
            </a:r>
            <a:endParaRPr lang="hr-HR" sz="48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3691" y="1638076"/>
            <a:ext cx="11508377" cy="2528976"/>
          </a:xfrm>
        </p:spPr>
        <p:txBody>
          <a:bodyPr>
            <a:normAutofit lnSpcReduction="10000"/>
          </a:bodyPr>
          <a:lstStyle/>
          <a:p>
            <a:r>
              <a:rPr lang="hr-HR" sz="2400" dirty="0" smtClean="0">
                <a:solidFill>
                  <a:schemeClr val="accent2">
                    <a:lumMod val="75000"/>
                  </a:schemeClr>
                </a:solidFill>
              </a:rPr>
              <a:t>Učenici 2.b razreda, grupa cvjećara i ekologa 3. i 7. razreda</a:t>
            </a:r>
          </a:p>
          <a:p>
            <a:r>
              <a:rPr lang="hr-HR" sz="2800" b="1" dirty="0" smtClean="0">
                <a:solidFill>
                  <a:schemeClr val="accent2">
                    <a:lumMod val="75000"/>
                  </a:schemeClr>
                </a:solidFill>
              </a:rPr>
              <a:t>Voditeljice projekta</a:t>
            </a:r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</a:p>
          <a:p>
            <a:pPr marL="0" indent="0">
              <a:buNone/>
            </a:pPr>
            <a:r>
              <a:rPr lang="hr-HR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                     </a:t>
            </a:r>
            <a:r>
              <a:rPr lang="hr-HR" sz="2400" dirty="0" smtClean="0">
                <a:solidFill>
                  <a:schemeClr val="accent2">
                    <a:lumMod val="75000"/>
                  </a:schemeClr>
                </a:solidFill>
              </a:rPr>
              <a:t>Edita Kovačević </a:t>
            </a:r>
            <a:r>
              <a:rPr lang="hr-HR" sz="2400" dirty="0" err="1" smtClean="0">
                <a:solidFill>
                  <a:schemeClr val="accent2">
                    <a:lumMod val="75000"/>
                  </a:schemeClr>
                </a:solidFill>
              </a:rPr>
              <a:t>Orešić</a:t>
            </a:r>
            <a:r>
              <a:rPr lang="hr-HR" sz="2400" dirty="0" smtClean="0">
                <a:solidFill>
                  <a:schemeClr val="accent2">
                    <a:lumMod val="75000"/>
                  </a:schemeClr>
                </a:solidFill>
              </a:rPr>
              <a:t> (učiteljica informatike)</a:t>
            </a:r>
          </a:p>
          <a:p>
            <a:pPr marL="0" indent="0">
              <a:buNone/>
            </a:pPr>
            <a:r>
              <a:rPr lang="hr-HR" sz="2400" dirty="0" smtClean="0">
                <a:solidFill>
                  <a:schemeClr val="accent2">
                    <a:lumMod val="75000"/>
                  </a:schemeClr>
                </a:solidFill>
              </a:rPr>
              <a:t>                          Ivona Matić (učiteljica razredne nastave)</a:t>
            </a:r>
          </a:p>
          <a:p>
            <a:pPr marL="0" indent="0">
              <a:buNone/>
            </a:pPr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400" dirty="0" smtClean="0">
                <a:solidFill>
                  <a:schemeClr val="accent2">
                    <a:lumMod val="75000"/>
                  </a:schemeClr>
                </a:solidFill>
              </a:rPr>
              <a:t>                         Ivana </a:t>
            </a:r>
            <a:r>
              <a:rPr lang="hr-HR" sz="2400" dirty="0" err="1" smtClean="0">
                <a:solidFill>
                  <a:schemeClr val="accent2">
                    <a:lumMod val="75000"/>
                  </a:schemeClr>
                </a:solidFill>
              </a:rPr>
              <a:t>Bešlić</a:t>
            </a:r>
            <a:r>
              <a:rPr lang="hr-HR" sz="2400" dirty="0" smtClean="0">
                <a:solidFill>
                  <a:schemeClr val="accent2">
                    <a:lumMod val="75000"/>
                  </a:schemeClr>
                </a:solidFill>
              </a:rPr>
              <a:t> (učiteljica biologije i kemije)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52" y="3984171"/>
            <a:ext cx="3099437" cy="2755174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4598126" y="4741817"/>
            <a:ext cx="5799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Spajamo zabavu, igru, učenje i krećemo s radom…</a:t>
            </a:r>
            <a:endParaRPr lang="hr-H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40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b="1" dirty="0" smtClean="0"/>
              <a:t>Pitanje na početku projekta</a:t>
            </a:r>
            <a:endParaRPr lang="hr-HR" sz="48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65760" y="1930400"/>
            <a:ext cx="9444446" cy="4326709"/>
          </a:xfrm>
        </p:spPr>
        <p:txBody>
          <a:bodyPr>
            <a:normAutofit fontScale="92500" lnSpcReduction="10000"/>
          </a:bodyPr>
          <a:lstStyle/>
          <a:p>
            <a:r>
              <a:rPr lang="hr-HR" sz="3000" dirty="0" smtClean="0">
                <a:solidFill>
                  <a:schemeClr val="accent2">
                    <a:lumMod val="75000"/>
                  </a:schemeClr>
                </a:solidFill>
              </a:rPr>
              <a:t>Utječu li </a:t>
            </a:r>
            <a:r>
              <a:rPr lang="hr-HR" sz="3000" b="1" dirty="0" smtClean="0">
                <a:solidFill>
                  <a:schemeClr val="accent2">
                    <a:lumMod val="75000"/>
                  </a:schemeClr>
                </a:solidFill>
              </a:rPr>
              <a:t>temperatura zraka </a:t>
            </a:r>
            <a:r>
              <a:rPr lang="hr-HR" sz="3000" dirty="0" smtClean="0">
                <a:solidFill>
                  <a:schemeClr val="accent2">
                    <a:lumMod val="75000"/>
                  </a:schemeClr>
                </a:solidFill>
              </a:rPr>
              <a:t>i </a:t>
            </a:r>
            <a:r>
              <a:rPr lang="hr-HR" sz="3000" b="1" dirty="0" smtClean="0">
                <a:solidFill>
                  <a:schemeClr val="accent2">
                    <a:lumMod val="75000"/>
                  </a:schemeClr>
                </a:solidFill>
              </a:rPr>
              <a:t>vlažnost tla </a:t>
            </a:r>
            <a:r>
              <a:rPr lang="hr-HR" sz="3000" dirty="0" smtClean="0">
                <a:solidFill>
                  <a:schemeClr val="accent2">
                    <a:lumMod val="75000"/>
                  </a:schemeClr>
                </a:solidFill>
              </a:rPr>
              <a:t>na klijavost i rast biljke?</a:t>
            </a:r>
          </a:p>
          <a:p>
            <a:pPr marL="0" indent="0">
              <a:buNone/>
            </a:pPr>
            <a:endParaRPr lang="hr-H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hr-HR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hr-H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hr-HR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hr-H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r-HR" sz="3000" dirty="0" smtClean="0">
                <a:solidFill>
                  <a:schemeClr val="accent2">
                    <a:lumMod val="75000"/>
                  </a:schemeClr>
                </a:solidFill>
              </a:rPr>
              <a:t>Iz prirode smo učili da utječu, ako je tako, treba to i dokazati.</a:t>
            </a:r>
            <a:endParaRPr lang="hr-HR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108" y="2775792"/>
            <a:ext cx="3770106" cy="231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2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332376"/>
            <a:ext cx="8596668" cy="1320800"/>
          </a:xfrm>
        </p:spPr>
        <p:txBody>
          <a:bodyPr>
            <a:normAutofit/>
          </a:bodyPr>
          <a:lstStyle/>
          <a:p>
            <a:r>
              <a:rPr lang="hr-HR" sz="4800" b="1" dirty="0" smtClean="0"/>
              <a:t>Naš projekt kreće…</a:t>
            </a:r>
            <a:endParaRPr lang="hr-HR" sz="48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796575"/>
            <a:ext cx="8832426" cy="3880773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Odlučili smo posadit žir i vidjeti hoćemo li dobiti „mali hrast”</a:t>
            </a:r>
          </a:p>
          <a:p>
            <a:pPr marL="0" indent="0">
              <a:buNone/>
            </a:pPr>
            <a:endParaRPr lang="hr-H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321" y="2442754"/>
            <a:ext cx="1077347" cy="402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b="1" dirty="0" smtClean="0"/>
              <a:t>Zašto baš hrast?</a:t>
            </a:r>
            <a:endParaRPr lang="hr-HR" sz="48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2160589"/>
            <a:ext cx="9995020" cy="3880773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Hrast je veliko moćno drvo – zrači pozitivnom energijom</a:t>
            </a:r>
          </a:p>
          <a:p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Simbolizira dugovječnost, snagu i duhovnu stabilnost</a:t>
            </a:r>
          </a:p>
          <a:p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Stari Slaveni su ga cijenili kao sveto drvo</a:t>
            </a:r>
          </a:p>
          <a:p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Karakterističan je za kraj u kojem mi živimo – nizinsko područje Lijepe Naše i tok rijeke Save</a:t>
            </a:r>
            <a:endParaRPr lang="hr-H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64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4819" y="230777"/>
            <a:ext cx="10047272" cy="1320800"/>
          </a:xfrm>
        </p:spPr>
        <p:txBody>
          <a:bodyPr>
            <a:noAutofit/>
          </a:bodyPr>
          <a:lstStyle/>
          <a:p>
            <a:r>
              <a:rPr lang="hr-HR" sz="4800" b="1" dirty="0" smtClean="0"/>
              <a:t>Učiteljica Ivona s učenicima sadi prikupljene žirove</a:t>
            </a:r>
            <a:endParaRPr lang="hr-HR" sz="4800" b="1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08" y="2113145"/>
            <a:ext cx="3877279" cy="3997234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57" y="2113145"/>
            <a:ext cx="2420846" cy="399723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208" y="2111378"/>
            <a:ext cx="2249438" cy="3999001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3252651" y="6296297"/>
            <a:ext cx="4585063" cy="37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adili 1.veljače</a:t>
            </a:r>
            <a:endParaRPr lang="hr-H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03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250" y="-1"/>
            <a:ext cx="3357155" cy="6857999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10251" cy="3487783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7782"/>
            <a:ext cx="6910252" cy="337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0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309154"/>
            <a:ext cx="8596668" cy="1320800"/>
          </a:xfrm>
        </p:spPr>
        <p:txBody>
          <a:bodyPr>
            <a:normAutofit/>
          </a:bodyPr>
          <a:lstStyle/>
          <a:p>
            <a:r>
              <a:rPr lang="hr-HR" sz="4800" b="1" dirty="0" smtClean="0"/>
              <a:t>Sadnja je gotova</a:t>
            </a:r>
            <a:endParaRPr lang="hr-HR" sz="48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629954"/>
            <a:ext cx="8596668" cy="3880773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Imamo 3 lončanice, svaka ide na svoje mjesto</a:t>
            </a:r>
            <a:endParaRPr lang="hr-H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308" y="2270254"/>
            <a:ext cx="6604635" cy="423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1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</TotalTime>
  <Words>818</Words>
  <Application>Microsoft Office PowerPoint</Application>
  <PresentationFormat>Široki zaslon</PresentationFormat>
  <Paragraphs>92</Paragraphs>
  <Slides>23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7" baseType="lpstr">
      <vt:lpstr>Arial</vt:lpstr>
      <vt:lpstr>Trebuchet MS</vt:lpstr>
      <vt:lpstr>Wingdings 3</vt:lpstr>
      <vt:lpstr>Faseta</vt:lpstr>
      <vt:lpstr>PowerPointova prezentacija</vt:lpstr>
      <vt:lpstr>…o projektu</vt:lpstr>
      <vt:lpstr>Sudionici projekta:</vt:lpstr>
      <vt:lpstr>Pitanje na početku projekta</vt:lpstr>
      <vt:lpstr>Naš projekt kreće…</vt:lpstr>
      <vt:lpstr>Zašto baš hrast?</vt:lpstr>
      <vt:lpstr>Učiteljica Ivona s učenicima sadi prikupljene žirove</vt:lpstr>
      <vt:lpstr>PowerPointova prezentacija</vt:lpstr>
      <vt:lpstr>Sadnja je gotova</vt:lpstr>
      <vt:lpstr>PowerPointova prezentacija</vt:lpstr>
      <vt:lpstr>PowerPointova prezentacija</vt:lpstr>
      <vt:lpstr>Promatranje i praćenje klijanja</vt:lpstr>
      <vt:lpstr>Hrast zalijevan micro:bitom</vt:lpstr>
      <vt:lpstr>Hrast kojeg su zalijevali učenici</vt:lpstr>
      <vt:lpstr>Aktivnosti na satima informatike </vt:lpstr>
      <vt:lpstr>Prikaz i obrada dobivenih podataka</vt:lpstr>
      <vt:lpstr>PowerPointova prezentacija</vt:lpstr>
      <vt:lpstr>Na satu prirode i biologije</vt:lpstr>
      <vt:lpstr>Pravimo stablo</vt:lpstr>
      <vt:lpstr>Naši zaključci na kraju projekta</vt:lpstr>
      <vt:lpstr>A naši mali hrastići, sigurno se pitate, što će bit s njima?</vt:lpstr>
      <vt:lpstr>Nešto za kraj…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„ŽELIM STABLO”</dc:title>
  <dc:creator>User</dc:creator>
  <cp:lastModifiedBy>Windows korisnik</cp:lastModifiedBy>
  <cp:revision>71</cp:revision>
  <dcterms:created xsi:type="dcterms:W3CDTF">2018-04-24T21:01:49Z</dcterms:created>
  <dcterms:modified xsi:type="dcterms:W3CDTF">2018-04-27T09:22:03Z</dcterms:modified>
</cp:coreProperties>
</file>